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6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sto MT" panose="02040603050505030304" pitchFamily="18" charset="0"/>
      <p:regular r:id="rId16"/>
      <p:bold r:id="rId17"/>
      <p:italic r:id="rId18"/>
      <p:boldItalic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Poppins Light" panose="020B0604020202020204" charset="0"/>
      <p:regular r:id="rId24"/>
    </p:embeddedFont>
    <p:embeddedFont>
      <p:font typeface="Roboto Light" panose="020B0604020202020204" charset="0"/>
      <p:regular r:id="rId25"/>
    </p:embeddedFont>
    <p:embeddedFont>
      <p:font typeface="Wingdings 2" panose="050201020105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64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3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56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908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68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2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0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29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65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77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24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70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390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485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458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58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878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1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8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2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4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3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6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9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3" r:id="rId22"/>
    <p:sldLayoutId id="2147483685" r:id="rId23"/>
    <p:sldLayoutId id="2147483686" r:id="rId24"/>
    <p:sldLayoutId id="2147483687" r:id="rId25"/>
  </p:sldLayoutIdLst>
  <p:hf hd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4" y="2502337"/>
            <a:ext cx="4923473" cy="32249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4356" y="1103590"/>
            <a:ext cx="7568089" cy="3883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Решение кейса разметки видео-контента с использованием ИИ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6274356" y="5325070"/>
            <a:ext cx="7568089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Автоматизация процесса разметки видео-контента является ключевой задачей для снижения трудозатрат и повышения качества обработки данных. Наше решение позволит быстро и эффективно выделять ключевые объекты, события и сцены, а также проводить анализ тональности, символов и звукового сопровождения.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A523ED16-CAC4-4F7B-B54F-1364894E1C14}"/>
              </a:ext>
            </a:extLst>
          </p:cNvPr>
          <p:cNvSpPr/>
          <p:nvPr/>
        </p:nvSpPr>
        <p:spPr>
          <a:xfrm>
            <a:off x="793790" y="2954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Терминология</a:t>
            </a:r>
            <a:endParaRPr lang="en-US" sz="44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BB2BF6-B8D3-46B5-8A31-BC49FDA0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51" y="1162050"/>
            <a:ext cx="11588697" cy="6518642"/>
          </a:xfrm>
          <a:prstGeom prst="roundRect">
            <a:avLst>
              <a:gd name="adj" fmla="val 52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7CE37-E3C6-4973-9B7E-2CCD342288E9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316991"/>
            <a:ext cx="10093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Обоснование выбора инструментария</a:t>
            </a:r>
            <a:endParaRPr lang="en-US" sz="4450" dirty="0"/>
          </a:p>
        </p:txBody>
      </p:sp>
      <p:graphicFrame>
        <p:nvGraphicFramePr>
          <p:cNvPr id="34" name="Таблица 34">
            <a:extLst>
              <a:ext uri="{FF2B5EF4-FFF2-40B4-BE49-F238E27FC236}">
                <a16:creationId xmlns:a16="http://schemas.microsoft.com/office/drawing/2014/main" id="{4C6E292D-82D6-4D17-9F6A-47800E8E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65098"/>
              </p:ext>
            </p:extLst>
          </p:nvPr>
        </p:nvGraphicFramePr>
        <p:xfrm>
          <a:off x="695326" y="1653357"/>
          <a:ext cx="593086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7561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1117638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987387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1438274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YOLOv8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Faster R-CNN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cs typeface="Poppins Light" panose="020B0604020202020204" charset="0"/>
                        </a:rPr>
                        <a:t>Маленькое потребление ресурсов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cs typeface="Poppins Light" panose="020B0604020202020204" charset="0"/>
                        </a:rPr>
                        <a:t>-</a:t>
                      </a:r>
                      <a:endParaRPr lang="ru-RU" sz="1600" b="1" dirty="0">
                        <a:cs typeface="Poppins Light" panose="020B0604020202020204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cs typeface="Poppins Light" panose="020B0604020202020204" charset="0"/>
                        </a:rPr>
                        <a:t>Точность </a:t>
                      </a:r>
                      <a:r>
                        <a:rPr lang="ru-RU" sz="1400" dirty="0" err="1">
                          <a:cs typeface="Poppins Light" panose="020B0604020202020204" charset="0"/>
                        </a:rPr>
                        <a:t>детекции</a:t>
                      </a:r>
                      <a:endParaRPr lang="ru-RU" sz="1400" dirty="0">
                        <a:cs typeface="Poppins Light" panose="020B0604020202020204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-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cs typeface="Poppins Light" panose="020B0604020202020204" charset="0"/>
                        </a:rPr>
                        <a:t>+</a:t>
                      </a:r>
                      <a:endParaRPr lang="ru-RU" sz="1600" b="1" dirty="0">
                        <a:cs typeface="Poppins Light" panose="020B0604020202020204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60857"/>
                  </a:ext>
                </a:extLst>
              </a:tr>
            </a:tbl>
          </a:graphicData>
        </a:graphic>
      </p:graphicFrame>
      <p:graphicFrame>
        <p:nvGraphicFramePr>
          <p:cNvPr id="38" name="Таблица 34">
            <a:extLst>
              <a:ext uri="{FF2B5EF4-FFF2-40B4-BE49-F238E27FC236}">
                <a16:creationId xmlns:a16="http://schemas.microsoft.com/office/drawing/2014/main" id="{D957207E-489F-4550-BE0D-85EB2B1BA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775"/>
              </p:ext>
            </p:extLst>
          </p:nvPr>
        </p:nvGraphicFramePr>
        <p:xfrm>
          <a:off x="695326" y="3469804"/>
          <a:ext cx="593086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1724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1304896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1482715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CV2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Scikit</a:t>
                      </a:r>
                      <a:r>
                        <a:rPr lang="en-US" sz="1400" dirty="0"/>
                        <a:t>-Image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Mahotas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Производительность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Функциональность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4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Аппаратное ускорение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000923"/>
                  </a:ext>
                </a:extLst>
              </a:tr>
            </a:tbl>
          </a:graphicData>
        </a:graphic>
      </p:graphicFrame>
      <p:sp>
        <p:nvSpPr>
          <p:cNvPr id="39" name="Text 0">
            <a:extLst>
              <a:ext uri="{FF2B5EF4-FFF2-40B4-BE49-F238E27FC236}">
                <a16:creationId xmlns:a16="http://schemas.microsoft.com/office/drawing/2014/main" id="{AE32F27A-0858-45C6-8A52-3FA2B548161D}"/>
              </a:ext>
            </a:extLst>
          </p:cNvPr>
          <p:cNvSpPr/>
          <p:nvPr/>
        </p:nvSpPr>
        <p:spPr>
          <a:xfrm>
            <a:off x="695324" y="3108539"/>
            <a:ext cx="2355990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Обработка изображений</a:t>
            </a:r>
            <a:endParaRPr lang="en-US" sz="1600" dirty="0"/>
          </a:p>
        </p:txBody>
      </p:sp>
      <p:graphicFrame>
        <p:nvGraphicFramePr>
          <p:cNvPr id="40" name="Таблица 34">
            <a:extLst>
              <a:ext uri="{FF2B5EF4-FFF2-40B4-BE49-F238E27FC236}">
                <a16:creationId xmlns:a16="http://schemas.microsoft.com/office/drawing/2014/main" id="{19E7CA05-ABCA-42F8-B412-C2FC4B6B4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75096"/>
              </p:ext>
            </p:extLst>
          </p:nvPr>
        </p:nvGraphicFramePr>
        <p:xfrm>
          <a:off x="695326" y="5509771"/>
          <a:ext cx="593086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5524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1254086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Inception V3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ResNet-50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VGG-16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Аппаратные требования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Гибкость в доработке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Точность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887306"/>
                  </a:ext>
                </a:extLst>
              </a:tr>
            </a:tbl>
          </a:graphicData>
        </a:graphic>
      </p:graphicFrame>
      <p:graphicFrame>
        <p:nvGraphicFramePr>
          <p:cNvPr id="50" name="Таблица 34">
            <a:extLst>
              <a:ext uri="{FF2B5EF4-FFF2-40B4-BE49-F238E27FC236}">
                <a16:creationId xmlns:a16="http://schemas.microsoft.com/office/drawing/2014/main" id="{CD649FE5-A3D5-4BAA-AD6A-B0BFF1C0B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18737"/>
              </p:ext>
            </p:extLst>
          </p:nvPr>
        </p:nvGraphicFramePr>
        <p:xfrm>
          <a:off x="7315200" y="1653357"/>
          <a:ext cx="593086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1416010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CLAP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Wav2Vec 2.0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AudioCLIP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Адаптивность</a:t>
                      </a:r>
                      <a:endParaRPr lang="ru-RU" sz="1400" dirty="0">
                        <a:cs typeface="Poppins Light" panose="020B0604020202020204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-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Аппаратные требования</a:t>
                      </a:r>
                      <a:endParaRPr lang="ru-RU" sz="1400" dirty="0">
                        <a:cs typeface="Poppins Light" panose="020B0604020202020204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-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cs typeface="Poppins Light" panose="020B0604020202020204" charset="0"/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60857"/>
                  </a:ext>
                </a:extLst>
              </a:tr>
            </a:tbl>
          </a:graphicData>
        </a:graphic>
      </p:graphicFrame>
      <p:graphicFrame>
        <p:nvGraphicFramePr>
          <p:cNvPr id="52" name="Таблица 34">
            <a:extLst>
              <a:ext uri="{FF2B5EF4-FFF2-40B4-BE49-F238E27FC236}">
                <a16:creationId xmlns:a16="http://schemas.microsoft.com/office/drawing/2014/main" id="{0E65CC5E-0817-4B19-B5D3-0F9C7556F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36041"/>
              </p:ext>
            </p:extLst>
          </p:nvPr>
        </p:nvGraphicFramePr>
        <p:xfrm>
          <a:off x="7315200" y="3469804"/>
          <a:ext cx="5930860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996910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/>
                        <a:t>Агломеративная</a:t>
                      </a:r>
                      <a:r>
                        <a:rPr lang="ru-RU" sz="1400" dirty="0"/>
                        <a:t> кластеризация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K-</a:t>
                      </a:r>
                      <a:r>
                        <a:rPr lang="ru-RU" sz="1400" dirty="0"/>
                        <a:t>средние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DBSCAN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Устойчивость к шуму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Отсутствие необходимости в настройках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42986"/>
                  </a:ext>
                </a:extLst>
              </a:tr>
            </a:tbl>
          </a:graphicData>
        </a:graphic>
      </p:graphicFrame>
      <p:graphicFrame>
        <p:nvGraphicFramePr>
          <p:cNvPr id="54" name="Таблица 34">
            <a:extLst>
              <a:ext uri="{FF2B5EF4-FFF2-40B4-BE49-F238E27FC236}">
                <a16:creationId xmlns:a16="http://schemas.microsoft.com/office/drawing/2014/main" id="{F673047E-5969-465C-8572-7121220BD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46933"/>
              </p:ext>
            </p:extLst>
          </p:nvPr>
        </p:nvGraphicFramePr>
        <p:xfrm>
          <a:off x="7315200" y="5733291"/>
          <a:ext cx="5930860" cy="125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0325">
                  <a:extLst>
                    <a:ext uri="{9D8B030D-6E8A-4147-A177-3AD203B41FA5}">
                      <a16:colId xmlns:a16="http://schemas.microsoft.com/office/drawing/2014/main" val="27348725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03356860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916295792"/>
                    </a:ext>
                  </a:extLst>
                </a:gridCol>
                <a:gridCol w="1235035">
                  <a:extLst>
                    <a:ext uri="{9D8B030D-6E8A-4147-A177-3AD203B41FA5}">
                      <a16:colId xmlns:a16="http://schemas.microsoft.com/office/drawing/2014/main" val="2842321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Speech Recording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PyAudio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Sounddevice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7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Простота использования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Поддержка новых форматов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+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-</a:t>
                      </a:r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3749"/>
                  </a:ext>
                </a:extLst>
              </a:tr>
            </a:tbl>
          </a:graphicData>
        </a:graphic>
      </p:graphicFrame>
      <p:sp>
        <p:nvSpPr>
          <p:cNvPr id="56" name="Text 0">
            <a:extLst>
              <a:ext uri="{FF2B5EF4-FFF2-40B4-BE49-F238E27FC236}">
                <a16:creationId xmlns:a16="http://schemas.microsoft.com/office/drawing/2014/main" id="{4866629E-0E7C-4FC2-BC9A-1A2BBEFFA987}"/>
              </a:ext>
            </a:extLst>
          </p:cNvPr>
          <p:cNvSpPr/>
          <p:nvPr/>
        </p:nvSpPr>
        <p:spPr>
          <a:xfrm>
            <a:off x="695325" y="1302167"/>
            <a:ext cx="1660250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Анализ объектов</a:t>
            </a:r>
            <a:endParaRPr lang="en-US" sz="1600" dirty="0"/>
          </a:p>
        </p:txBody>
      </p:sp>
      <p:sp>
        <p:nvSpPr>
          <p:cNvPr id="57" name="Text 0">
            <a:extLst>
              <a:ext uri="{FF2B5EF4-FFF2-40B4-BE49-F238E27FC236}">
                <a16:creationId xmlns:a16="http://schemas.microsoft.com/office/drawing/2014/main" id="{4A261638-D158-4329-8C2F-D26FF6D20700}"/>
              </a:ext>
            </a:extLst>
          </p:cNvPr>
          <p:cNvSpPr/>
          <p:nvPr/>
        </p:nvSpPr>
        <p:spPr>
          <a:xfrm>
            <a:off x="695326" y="5146161"/>
            <a:ext cx="2819399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Классификация изображений</a:t>
            </a:r>
            <a:endParaRPr lang="en-US" sz="1600" dirty="0"/>
          </a:p>
        </p:txBody>
      </p:sp>
      <p:sp>
        <p:nvSpPr>
          <p:cNvPr id="58" name="Text 0">
            <a:extLst>
              <a:ext uri="{FF2B5EF4-FFF2-40B4-BE49-F238E27FC236}">
                <a16:creationId xmlns:a16="http://schemas.microsoft.com/office/drawing/2014/main" id="{B553F9E6-4040-4649-991C-3A5FECB8F574}"/>
              </a:ext>
            </a:extLst>
          </p:cNvPr>
          <p:cNvSpPr/>
          <p:nvPr/>
        </p:nvSpPr>
        <p:spPr>
          <a:xfrm>
            <a:off x="7315200" y="1298766"/>
            <a:ext cx="1818861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Анализ окружения</a:t>
            </a:r>
            <a:endParaRPr lang="en-US" sz="1600" dirty="0"/>
          </a:p>
        </p:txBody>
      </p:sp>
      <p:sp>
        <p:nvSpPr>
          <p:cNvPr id="59" name="Text 0">
            <a:extLst>
              <a:ext uri="{FF2B5EF4-FFF2-40B4-BE49-F238E27FC236}">
                <a16:creationId xmlns:a16="http://schemas.microsoft.com/office/drawing/2014/main" id="{97132619-E60D-46ED-886D-14236B5436D7}"/>
              </a:ext>
            </a:extLst>
          </p:cNvPr>
          <p:cNvSpPr/>
          <p:nvPr/>
        </p:nvSpPr>
        <p:spPr>
          <a:xfrm>
            <a:off x="7315200" y="3106487"/>
            <a:ext cx="1570384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Выделение сцен</a:t>
            </a:r>
            <a:endParaRPr lang="en-US" sz="1600" dirty="0"/>
          </a:p>
        </p:txBody>
      </p:sp>
      <p:sp>
        <p:nvSpPr>
          <p:cNvPr id="60" name="Text 0">
            <a:extLst>
              <a:ext uri="{FF2B5EF4-FFF2-40B4-BE49-F238E27FC236}">
                <a16:creationId xmlns:a16="http://schemas.microsoft.com/office/drawing/2014/main" id="{32AF0745-2644-448F-81B4-F8C96C178926}"/>
              </a:ext>
            </a:extLst>
          </p:cNvPr>
          <p:cNvSpPr/>
          <p:nvPr/>
        </p:nvSpPr>
        <p:spPr>
          <a:xfrm>
            <a:off x="7315200" y="5381578"/>
            <a:ext cx="2611604" cy="25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Выделение текста из аудио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FE6D9-BB9B-411C-8D9B-EF50A23C3919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52367" y="687706"/>
            <a:ext cx="7937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Решённые</a:t>
            </a: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технические </a:t>
            </a:r>
            <a:r>
              <a:rPr lang="en-US" sz="445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задачи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668676" y="1828762"/>
            <a:ext cx="45719" cy="4819688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2"/>
          <p:cNvSpPr/>
          <p:nvPr/>
        </p:nvSpPr>
        <p:spPr>
          <a:xfrm>
            <a:off x="1908588" y="2487021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7" name="Shape 3"/>
          <p:cNvSpPr/>
          <p:nvPr/>
        </p:nvSpPr>
        <p:spPr>
          <a:xfrm>
            <a:off x="1428766" y="22471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634149" y="2332122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2593912" y="2323823"/>
            <a:ext cx="31020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 err="1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Транскрибация</a:t>
            </a: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 аудио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965A1FE9-B899-40A9-A0F7-80E83140FB54}"/>
              </a:ext>
            </a:extLst>
          </p:cNvPr>
          <p:cNvSpPr/>
          <p:nvPr/>
        </p:nvSpPr>
        <p:spPr>
          <a:xfrm>
            <a:off x="1908588" y="3180393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C55FE8C1-8AA5-4EAB-B8CB-FDF807305F9F}"/>
              </a:ext>
            </a:extLst>
          </p:cNvPr>
          <p:cNvSpPr/>
          <p:nvPr/>
        </p:nvSpPr>
        <p:spPr>
          <a:xfrm>
            <a:off x="1428766" y="2940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7C575D67-B7AE-4352-8BED-4DA804BA5215}"/>
              </a:ext>
            </a:extLst>
          </p:cNvPr>
          <p:cNvSpPr/>
          <p:nvPr/>
        </p:nvSpPr>
        <p:spPr>
          <a:xfrm>
            <a:off x="1634149" y="3025494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73B32CB5-26A0-4654-BAFF-8BDAA5CE7EF4}"/>
              </a:ext>
            </a:extLst>
          </p:cNvPr>
          <p:cNvSpPr/>
          <p:nvPr/>
        </p:nvSpPr>
        <p:spPr>
          <a:xfrm>
            <a:off x="2593912" y="3017195"/>
            <a:ext cx="3984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Описание событий по тексту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9BF33D44-0968-4EF8-881A-7ADA37B36EC4}"/>
              </a:ext>
            </a:extLst>
          </p:cNvPr>
          <p:cNvSpPr/>
          <p:nvPr/>
        </p:nvSpPr>
        <p:spPr>
          <a:xfrm>
            <a:off x="1908588" y="3873765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ADA5380B-6FAC-4D34-8220-3C5EDE5BEFD2}"/>
              </a:ext>
            </a:extLst>
          </p:cNvPr>
          <p:cNvSpPr/>
          <p:nvPr/>
        </p:nvSpPr>
        <p:spPr>
          <a:xfrm>
            <a:off x="1428766" y="36338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DD15457F-4145-4CF5-9AAB-4755B701B025}"/>
              </a:ext>
            </a:extLst>
          </p:cNvPr>
          <p:cNvSpPr/>
          <p:nvPr/>
        </p:nvSpPr>
        <p:spPr>
          <a:xfrm>
            <a:off x="1634149" y="3718866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6034663A-E8AE-471E-90E6-509BD7126247}"/>
              </a:ext>
            </a:extLst>
          </p:cNvPr>
          <p:cNvSpPr/>
          <p:nvPr/>
        </p:nvSpPr>
        <p:spPr>
          <a:xfrm>
            <a:off x="2593911" y="3710567"/>
            <a:ext cx="44196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тональности звука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26541C58-232D-4970-B836-E65424EF74DA}"/>
              </a:ext>
            </a:extLst>
          </p:cNvPr>
          <p:cNvSpPr/>
          <p:nvPr/>
        </p:nvSpPr>
        <p:spPr>
          <a:xfrm>
            <a:off x="1908588" y="4570479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5967B5B2-6FEF-4945-A326-2C48F4419C43}"/>
              </a:ext>
            </a:extLst>
          </p:cNvPr>
          <p:cNvSpPr/>
          <p:nvPr/>
        </p:nvSpPr>
        <p:spPr>
          <a:xfrm>
            <a:off x="1428766" y="4330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5F7D0E6B-A0FD-4843-9A19-44BD3A3033E7}"/>
              </a:ext>
            </a:extLst>
          </p:cNvPr>
          <p:cNvSpPr/>
          <p:nvPr/>
        </p:nvSpPr>
        <p:spPr>
          <a:xfrm>
            <a:off x="1634149" y="4415580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E571430C-F8B9-42F0-95C6-36BB135A930B}"/>
              </a:ext>
            </a:extLst>
          </p:cNvPr>
          <p:cNvSpPr/>
          <p:nvPr/>
        </p:nvSpPr>
        <p:spPr>
          <a:xfrm>
            <a:off x="2593911" y="4407281"/>
            <a:ext cx="4743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звукового окружения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38" name="Shape 2">
            <a:extLst>
              <a:ext uri="{FF2B5EF4-FFF2-40B4-BE49-F238E27FC236}">
                <a16:creationId xmlns:a16="http://schemas.microsoft.com/office/drawing/2014/main" id="{074D69D9-5C13-4B18-897E-3EC4F6E5BBD6}"/>
              </a:ext>
            </a:extLst>
          </p:cNvPr>
          <p:cNvSpPr/>
          <p:nvPr/>
        </p:nvSpPr>
        <p:spPr>
          <a:xfrm>
            <a:off x="1908588" y="5267193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D418E731-175A-40AA-9BD9-370F7CA17D0F}"/>
              </a:ext>
            </a:extLst>
          </p:cNvPr>
          <p:cNvSpPr/>
          <p:nvPr/>
        </p:nvSpPr>
        <p:spPr>
          <a:xfrm>
            <a:off x="1428766" y="502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FC1886E8-92EC-47BB-85FC-DF78410FB7BB}"/>
              </a:ext>
            </a:extLst>
          </p:cNvPr>
          <p:cNvSpPr/>
          <p:nvPr/>
        </p:nvSpPr>
        <p:spPr>
          <a:xfrm>
            <a:off x="1634149" y="5112294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650" dirty="0"/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83266C47-2177-4132-BBCD-5E43DFCB2E00}"/>
              </a:ext>
            </a:extLst>
          </p:cNvPr>
          <p:cNvSpPr/>
          <p:nvPr/>
        </p:nvSpPr>
        <p:spPr>
          <a:xfrm>
            <a:off x="2593911" y="5103995"/>
            <a:ext cx="4663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объектов в видео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42" name="Shape 2">
            <a:extLst>
              <a:ext uri="{FF2B5EF4-FFF2-40B4-BE49-F238E27FC236}">
                <a16:creationId xmlns:a16="http://schemas.microsoft.com/office/drawing/2014/main" id="{F05DBA93-974E-4468-B7A1-AE27E8895A3C}"/>
              </a:ext>
            </a:extLst>
          </p:cNvPr>
          <p:cNvSpPr/>
          <p:nvPr/>
        </p:nvSpPr>
        <p:spPr>
          <a:xfrm>
            <a:off x="1908588" y="5944525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3" name="Shape 3">
            <a:extLst>
              <a:ext uri="{FF2B5EF4-FFF2-40B4-BE49-F238E27FC236}">
                <a16:creationId xmlns:a16="http://schemas.microsoft.com/office/drawing/2014/main" id="{1DF8CAEC-8924-45B3-AE39-8D5B59025FD4}"/>
              </a:ext>
            </a:extLst>
          </p:cNvPr>
          <p:cNvSpPr/>
          <p:nvPr/>
        </p:nvSpPr>
        <p:spPr>
          <a:xfrm>
            <a:off x="1428766" y="5704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D69812F3-65DB-434C-89D3-6C13E2285099}"/>
              </a:ext>
            </a:extLst>
          </p:cNvPr>
          <p:cNvSpPr/>
          <p:nvPr/>
        </p:nvSpPr>
        <p:spPr>
          <a:xfrm>
            <a:off x="1634149" y="5789626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6</a:t>
            </a:r>
            <a:endParaRPr lang="en-US" sz="2650" dirty="0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0427CD33-85F6-4008-85C0-BADA1367728E}"/>
              </a:ext>
            </a:extLst>
          </p:cNvPr>
          <p:cNvSpPr/>
          <p:nvPr/>
        </p:nvSpPr>
        <p:spPr>
          <a:xfrm>
            <a:off x="2593911" y="5781327"/>
            <a:ext cx="47133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окружения объектов 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46" name="Shape 1">
            <a:extLst>
              <a:ext uri="{FF2B5EF4-FFF2-40B4-BE49-F238E27FC236}">
                <a16:creationId xmlns:a16="http://schemas.microsoft.com/office/drawing/2014/main" id="{0A694548-0223-4117-B8CA-BAE6F00F9F08}"/>
              </a:ext>
            </a:extLst>
          </p:cNvPr>
          <p:cNvSpPr/>
          <p:nvPr/>
        </p:nvSpPr>
        <p:spPr>
          <a:xfrm>
            <a:off x="8201997" y="1820463"/>
            <a:ext cx="45719" cy="4827987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7" name="Shape 2">
            <a:extLst>
              <a:ext uri="{FF2B5EF4-FFF2-40B4-BE49-F238E27FC236}">
                <a16:creationId xmlns:a16="http://schemas.microsoft.com/office/drawing/2014/main" id="{D9DCE349-4DE9-4221-9A38-249227421F62}"/>
              </a:ext>
            </a:extLst>
          </p:cNvPr>
          <p:cNvSpPr/>
          <p:nvPr/>
        </p:nvSpPr>
        <p:spPr>
          <a:xfrm>
            <a:off x="8441911" y="2485744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8" name="Shape 3">
            <a:extLst>
              <a:ext uri="{FF2B5EF4-FFF2-40B4-BE49-F238E27FC236}">
                <a16:creationId xmlns:a16="http://schemas.microsoft.com/office/drawing/2014/main" id="{DC4FB5CC-0848-4066-85A0-D020677EB0FD}"/>
              </a:ext>
            </a:extLst>
          </p:cNvPr>
          <p:cNvSpPr/>
          <p:nvPr/>
        </p:nvSpPr>
        <p:spPr>
          <a:xfrm>
            <a:off x="7962089" y="2245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1C8687BD-6964-415B-9EC7-D7DC984ED9E6}"/>
              </a:ext>
            </a:extLst>
          </p:cNvPr>
          <p:cNvSpPr/>
          <p:nvPr/>
        </p:nvSpPr>
        <p:spPr>
          <a:xfrm>
            <a:off x="8167472" y="2330845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</a:t>
            </a:r>
            <a:endParaRPr lang="en-US" sz="2650" dirty="0"/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DA342C55-F8F3-40E7-BB02-6F10B6ACB954}"/>
              </a:ext>
            </a:extLst>
          </p:cNvPr>
          <p:cNvSpPr/>
          <p:nvPr/>
        </p:nvSpPr>
        <p:spPr>
          <a:xfrm>
            <a:off x="9127235" y="2322546"/>
            <a:ext cx="4560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движения объектов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51" name="Shape 2">
            <a:extLst>
              <a:ext uri="{FF2B5EF4-FFF2-40B4-BE49-F238E27FC236}">
                <a16:creationId xmlns:a16="http://schemas.microsoft.com/office/drawing/2014/main" id="{04FC4203-77F1-4E6D-B872-A4BDC3653CAF}"/>
              </a:ext>
            </a:extLst>
          </p:cNvPr>
          <p:cNvSpPr/>
          <p:nvPr/>
        </p:nvSpPr>
        <p:spPr>
          <a:xfrm>
            <a:off x="8441911" y="3179116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2" name="Shape 3">
            <a:extLst>
              <a:ext uri="{FF2B5EF4-FFF2-40B4-BE49-F238E27FC236}">
                <a16:creationId xmlns:a16="http://schemas.microsoft.com/office/drawing/2014/main" id="{E8799B03-55AA-42BC-87C8-54CC3AB6BAF7}"/>
              </a:ext>
            </a:extLst>
          </p:cNvPr>
          <p:cNvSpPr/>
          <p:nvPr/>
        </p:nvSpPr>
        <p:spPr>
          <a:xfrm>
            <a:off x="7962089" y="29392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8A6CB113-2B3B-4ABC-B018-49C539D957ED}"/>
              </a:ext>
            </a:extLst>
          </p:cNvPr>
          <p:cNvSpPr/>
          <p:nvPr/>
        </p:nvSpPr>
        <p:spPr>
          <a:xfrm>
            <a:off x="8167472" y="3024217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</a:t>
            </a:r>
            <a:endParaRPr lang="en-US" sz="2650" dirty="0"/>
          </a:p>
        </p:txBody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07190D3C-2673-4B7E-9C90-82BC5D9760CC}"/>
              </a:ext>
            </a:extLst>
          </p:cNvPr>
          <p:cNvSpPr/>
          <p:nvPr/>
        </p:nvSpPr>
        <p:spPr>
          <a:xfrm>
            <a:off x="9127234" y="2818610"/>
            <a:ext cx="4560191" cy="78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Определение масштабов объектов и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Зон внимания в кадре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55" name="Shape 2">
            <a:extLst>
              <a:ext uri="{FF2B5EF4-FFF2-40B4-BE49-F238E27FC236}">
                <a16:creationId xmlns:a16="http://schemas.microsoft.com/office/drawing/2014/main" id="{6AFC7C60-5758-4D80-80A7-91C8A76AA5ED}"/>
              </a:ext>
            </a:extLst>
          </p:cNvPr>
          <p:cNvSpPr/>
          <p:nvPr/>
        </p:nvSpPr>
        <p:spPr>
          <a:xfrm>
            <a:off x="8441911" y="3872488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6" name="Shape 3">
            <a:extLst>
              <a:ext uri="{FF2B5EF4-FFF2-40B4-BE49-F238E27FC236}">
                <a16:creationId xmlns:a16="http://schemas.microsoft.com/office/drawing/2014/main" id="{CD71B860-EEA2-4E4D-9D0B-F1F8445A89CF}"/>
              </a:ext>
            </a:extLst>
          </p:cNvPr>
          <p:cNvSpPr/>
          <p:nvPr/>
        </p:nvSpPr>
        <p:spPr>
          <a:xfrm>
            <a:off x="7962089" y="363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7" name="Text 4">
            <a:extLst>
              <a:ext uri="{FF2B5EF4-FFF2-40B4-BE49-F238E27FC236}">
                <a16:creationId xmlns:a16="http://schemas.microsoft.com/office/drawing/2014/main" id="{F1163B64-C835-4616-B13B-76D5479BFD49}"/>
              </a:ext>
            </a:extLst>
          </p:cNvPr>
          <p:cNvSpPr/>
          <p:nvPr/>
        </p:nvSpPr>
        <p:spPr>
          <a:xfrm>
            <a:off x="8167472" y="3717589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</a:t>
            </a:r>
            <a:endParaRPr lang="en-US" sz="2650" dirty="0"/>
          </a:p>
        </p:txBody>
      </p:sp>
      <p:sp>
        <p:nvSpPr>
          <p:cNvPr id="58" name="Text 6">
            <a:extLst>
              <a:ext uri="{FF2B5EF4-FFF2-40B4-BE49-F238E27FC236}">
                <a16:creationId xmlns:a16="http://schemas.microsoft.com/office/drawing/2014/main" id="{2F49C14D-7977-4F7A-88B4-F027C0BC0B49}"/>
              </a:ext>
            </a:extLst>
          </p:cNvPr>
          <p:cNvSpPr/>
          <p:nvPr/>
        </p:nvSpPr>
        <p:spPr>
          <a:xfrm>
            <a:off x="9127235" y="3709290"/>
            <a:ext cx="398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Группировка шотов в сцены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59" name="Shape 2">
            <a:extLst>
              <a:ext uri="{FF2B5EF4-FFF2-40B4-BE49-F238E27FC236}">
                <a16:creationId xmlns:a16="http://schemas.microsoft.com/office/drawing/2014/main" id="{EA609B84-D3C8-49FC-99DD-E27795D7FAF6}"/>
              </a:ext>
            </a:extLst>
          </p:cNvPr>
          <p:cNvSpPr/>
          <p:nvPr/>
        </p:nvSpPr>
        <p:spPr>
          <a:xfrm>
            <a:off x="8441911" y="4569202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0" name="Shape 3">
            <a:extLst>
              <a:ext uri="{FF2B5EF4-FFF2-40B4-BE49-F238E27FC236}">
                <a16:creationId xmlns:a16="http://schemas.microsoft.com/office/drawing/2014/main" id="{A3169EFA-F21D-42C8-B4BF-5098A0862754}"/>
              </a:ext>
            </a:extLst>
          </p:cNvPr>
          <p:cNvSpPr/>
          <p:nvPr/>
        </p:nvSpPr>
        <p:spPr>
          <a:xfrm>
            <a:off x="7962089" y="4329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DD05656E-A0BA-4A68-906E-94638C14CEC3}"/>
              </a:ext>
            </a:extLst>
          </p:cNvPr>
          <p:cNvSpPr/>
          <p:nvPr/>
        </p:nvSpPr>
        <p:spPr>
          <a:xfrm>
            <a:off x="8167472" y="4414303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10</a:t>
            </a:r>
            <a:endParaRPr lang="en-US" sz="265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66D43C60-DC5C-4F5D-A2EE-390043CA416D}"/>
              </a:ext>
            </a:extLst>
          </p:cNvPr>
          <p:cNvSpPr/>
          <p:nvPr/>
        </p:nvSpPr>
        <p:spPr>
          <a:xfrm>
            <a:off x="9127234" y="4406004"/>
            <a:ext cx="3988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Выявление контекста сцены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63" name="Shape 2">
            <a:extLst>
              <a:ext uri="{FF2B5EF4-FFF2-40B4-BE49-F238E27FC236}">
                <a16:creationId xmlns:a16="http://schemas.microsoft.com/office/drawing/2014/main" id="{01FDAD70-981F-49B4-9851-4BEFBAC60D95}"/>
              </a:ext>
            </a:extLst>
          </p:cNvPr>
          <p:cNvSpPr/>
          <p:nvPr/>
        </p:nvSpPr>
        <p:spPr>
          <a:xfrm>
            <a:off x="8441911" y="5265916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4" name="Shape 3">
            <a:extLst>
              <a:ext uri="{FF2B5EF4-FFF2-40B4-BE49-F238E27FC236}">
                <a16:creationId xmlns:a16="http://schemas.microsoft.com/office/drawing/2014/main" id="{F1DB01FD-559F-4E4A-A9AC-330B0254E89C}"/>
              </a:ext>
            </a:extLst>
          </p:cNvPr>
          <p:cNvSpPr/>
          <p:nvPr/>
        </p:nvSpPr>
        <p:spPr>
          <a:xfrm>
            <a:off x="7962089" y="5026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5" name="Text 4">
            <a:extLst>
              <a:ext uri="{FF2B5EF4-FFF2-40B4-BE49-F238E27FC236}">
                <a16:creationId xmlns:a16="http://schemas.microsoft.com/office/drawing/2014/main" id="{BCADDBBE-F450-444C-9A35-0D260048A190}"/>
              </a:ext>
            </a:extLst>
          </p:cNvPr>
          <p:cNvSpPr/>
          <p:nvPr/>
        </p:nvSpPr>
        <p:spPr>
          <a:xfrm>
            <a:off x="8167472" y="5111017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11</a:t>
            </a:r>
            <a:endParaRPr lang="en-US" sz="2650" dirty="0"/>
          </a:p>
        </p:txBody>
      </p:sp>
      <p:sp>
        <p:nvSpPr>
          <p:cNvPr id="66" name="Text 6">
            <a:extLst>
              <a:ext uri="{FF2B5EF4-FFF2-40B4-BE49-F238E27FC236}">
                <a16:creationId xmlns:a16="http://schemas.microsoft.com/office/drawing/2014/main" id="{9097BFF2-02AD-499B-80BD-A11624204756}"/>
              </a:ext>
            </a:extLst>
          </p:cNvPr>
          <p:cNvSpPr/>
          <p:nvPr/>
        </p:nvSpPr>
        <p:spPr>
          <a:xfrm>
            <a:off x="9127235" y="5102718"/>
            <a:ext cx="4236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Реализация меток(18+</a:t>
            </a:r>
            <a:r>
              <a:rPr lang="en-US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/black</a:t>
            </a: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)</a:t>
            </a:r>
            <a:r>
              <a:rPr lang="en-US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 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67" name="Shape 2">
            <a:extLst>
              <a:ext uri="{FF2B5EF4-FFF2-40B4-BE49-F238E27FC236}">
                <a16:creationId xmlns:a16="http://schemas.microsoft.com/office/drawing/2014/main" id="{D0033206-8495-43D4-A16F-6E63DDE3337F}"/>
              </a:ext>
            </a:extLst>
          </p:cNvPr>
          <p:cNvSpPr/>
          <p:nvPr/>
        </p:nvSpPr>
        <p:spPr>
          <a:xfrm>
            <a:off x="8441911" y="5943248"/>
            <a:ext cx="510302" cy="4571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8" name="Shape 3">
            <a:extLst>
              <a:ext uri="{FF2B5EF4-FFF2-40B4-BE49-F238E27FC236}">
                <a16:creationId xmlns:a16="http://schemas.microsoft.com/office/drawing/2014/main" id="{AD2688EA-5A88-4AE0-A622-41BFC8689E84}"/>
              </a:ext>
            </a:extLst>
          </p:cNvPr>
          <p:cNvSpPr/>
          <p:nvPr/>
        </p:nvSpPr>
        <p:spPr>
          <a:xfrm>
            <a:off x="7962089" y="57033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9" name="Text 4">
            <a:extLst>
              <a:ext uri="{FF2B5EF4-FFF2-40B4-BE49-F238E27FC236}">
                <a16:creationId xmlns:a16="http://schemas.microsoft.com/office/drawing/2014/main" id="{E9DBFFE1-F325-4374-BF5E-4C411326AB98}"/>
              </a:ext>
            </a:extLst>
          </p:cNvPr>
          <p:cNvSpPr/>
          <p:nvPr/>
        </p:nvSpPr>
        <p:spPr>
          <a:xfrm>
            <a:off x="8167472" y="5788349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12</a:t>
            </a:r>
            <a:endParaRPr lang="en-US" sz="2650" dirty="0"/>
          </a:p>
        </p:txBody>
      </p:sp>
      <p:sp>
        <p:nvSpPr>
          <p:cNvPr id="70" name="Text 6">
            <a:extLst>
              <a:ext uri="{FF2B5EF4-FFF2-40B4-BE49-F238E27FC236}">
                <a16:creationId xmlns:a16="http://schemas.microsoft.com/office/drawing/2014/main" id="{0BF02518-94CC-40B6-8396-F2AFCA41624A}"/>
              </a:ext>
            </a:extLst>
          </p:cNvPr>
          <p:cNvSpPr/>
          <p:nvPr/>
        </p:nvSpPr>
        <p:spPr>
          <a:xfrm>
            <a:off x="9127235" y="5780050"/>
            <a:ext cx="3102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b="1" dirty="0">
                <a:solidFill>
                  <a:srgbClr val="E5E0DF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Поиск по размеченным видео</a:t>
            </a:r>
            <a:r>
              <a:rPr lang="en-US" sz="2000" b="1" dirty="0">
                <a:solidFill>
                  <a:srgbClr val="00FF00"/>
                </a:solidFill>
                <a:latin typeface="Poppins Light" panose="020B0604020202020204" charset="0"/>
                <a:ea typeface="Roboto Light" pitchFamily="34" charset="-122"/>
                <a:cs typeface="Poppins Light" panose="020B0604020202020204" charset="0"/>
              </a:rPr>
              <a:t>✅</a:t>
            </a:r>
            <a:endParaRPr lang="en-US" sz="2000" b="1" dirty="0">
              <a:solidFill>
                <a:srgbClr val="00FF00"/>
              </a:solidFill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967168-BEAE-4A06-98A1-B6A6818A781E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D6172E-D179-4020-8F14-6B3358EED373}"/>
              </a:ext>
            </a:extLst>
          </p:cNvPr>
          <p:cNvSpPr/>
          <p:nvPr/>
        </p:nvSpPr>
        <p:spPr>
          <a:xfrm>
            <a:off x="852367" y="687706"/>
            <a:ext cx="7937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Применение в бизнес</a:t>
            </a:r>
            <a:r>
              <a:rPr lang="ru-RU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-</a:t>
            </a:r>
            <a:r>
              <a:rPr lang="ru-RU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задачах</a:t>
            </a: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9FB4CD2-C189-45D8-85A2-FCD2CE5054C9}"/>
              </a:ext>
            </a:extLst>
          </p:cNvPr>
          <p:cNvSpPr/>
          <p:nvPr/>
        </p:nvSpPr>
        <p:spPr>
          <a:xfrm>
            <a:off x="2645694" y="2076022"/>
            <a:ext cx="9339012" cy="530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Интеграция в сервис модерации(автоматическое</a:t>
            </a:r>
            <a:br>
              <a:rPr lang="ru-RU" sz="2800" dirty="0">
                <a:solidFill>
                  <a:srgbClr val="F2F2F3"/>
                </a:solidFill>
                <a:cs typeface="Poppins Light" pitchFamily="34" charset="-120"/>
              </a:rPr>
            </a:b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определение запрещенного</a:t>
            </a:r>
            <a:r>
              <a:rPr lang="en-US" sz="2800" dirty="0">
                <a:solidFill>
                  <a:srgbClr val="F2F2F3"/>
                </a:solidFill>
                <a:cs typeface="Poppins Light" pitchFamily="34" charset="-120"/>
              </a:rPr>
              <a:t>/</a:t>
            </a: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рекомендуемого контента)</a:t>
            </a: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Определение подходящей рекламы на основе разметки</a:t>
            </a: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Поиск по размеченным видео</a:t>
            </a: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endParaRPr lang="ru-RU" sz="280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buNone/>
            </a:pP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Генерация клипов на основе ключевых моментов и зон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F2F2F3"/>
                </a:solidFill>
                <a:cs typeface="Poppins Light" pitchFamily="34" charset="-120"/>
              </a:rPr>
              <a:t>привлечения внимания</a:t>
            </a:r>
          </a:p>
          <a:p>
            <a:pPr marL="0" indent="0">
              <a:lnSpc>
                <a:spcPts val="5550"/>
              </a:lnSpc>
              <a:buNone/>
            </a:pPr>
            <a:endParaRPr lang="ru-RU" sz="4450" dirty="0">
              <a:solidFill>
                <a:srgbClr val="F2F2F3"/>
              </a:solidFill>
              <a:cs typeface="Poppins Light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F5732C-F107-427B-A3CE-25FA2DF8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98" y="3568361"/>
            <a:ext cx="774395" cy="7743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82BC5F-18B3-44C4-905F-DC8CE762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98" y="4964893"/>
            <a:ext cx="754593" cy="7545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9F70CA-FF41-4909-96B0-30F8942F2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98" y="6341623"/>
            <a:ext cx="774395" cy="7743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7F5F2C-6D5D-4BBA-A25D-764725CA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98" y="2171830"/>
            <a:ext cx="774394" cy="774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EE3A3-A039-485D-B92F-9A4C7A4D91AA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414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8" y="2865239"/>
            <a:ext cx="4998244" cy="24991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0057" y="537448"/>
            <a:ext cx="6507004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ru-RU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Алгоритм</a:t>
            </a: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работы программы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Загрузка видео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Пользователь загружает видео на платформу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739" y="3198971"/>
            <a:ext cx="262866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Компьютерное зрение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4397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Нейросетевые модели анализируют видео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Преобразование видео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Система </a:t>
            </a:r>
            <a:r>
              <a:rPr lang="en-US" sz="160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проводит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ru-RU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обработку и группировку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ru-RU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видео и аудио</a:t>
            </a:r>
            <a:endParaRPr lang="en-US" sz="1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Вывод результатов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4397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Пользователь получает </a:t>
            </a:r>
            <a:r>
              <a:rPr lang="en-US" sz="160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размеченные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данные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8B24B-8830-4B3C-AF06-F29A9C23058B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10320"/>
            <a:ext cx="6448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Интерфейс приложения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6592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Видео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Загруженное видео для анализа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6592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Аналитика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Результаты выделения объектов, сцен и событий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5711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Визуализации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4624" y="52960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</a:rPr>
              <a:t>Представление разметки в виде удобного описания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867" y="45711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06301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Поиск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406301" y="52960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Возможность </a:t>
            </a: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найти видео 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 основе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введенного текста или фото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3BEA1-39B8-487E-824A-AB4D9500C156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A2B7C2-199B-4F98-AB95-F52AABE2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05" y="1572635"/>
            <a:ext cx="5180390" cy="55434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95682"/>
            <a:ext cx="6163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Перспективы развития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6275537" y="1907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Задачи на реализацию</a:t>
            </a:r>
          </a:p>
          <a:p>
            <a:pPr marL="0" indent="0" algn="l">
              <a:lnSpc>
                <a:spcPts val="2750"/>
              </a:lnSpc>
              <a:buNone/>
            </a:pPr>
            <a:endParaRPr lang="ru-RU" sz="2200" dirty="0">
              <a:solidFill>
                <a:srgbClr val="E5E0DF"/>
              </a:solidFill>
              <a:cs typeface="Poppins Light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0228421" y="1912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Релиз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28421" y="240266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Создание полностью готовой версии приложения для разметки видеоконтента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10228421" y="5328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0228421" y="581892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Наращивание вычислительных мощностей для обработки больших объемов видео</a:t>
            </a:r>
            <a:endParaRPr lang="en-US" sz="1750" dirty="0"/>
          </a:p>
        </p:txBody>
      </p:sp>
      <p:pic>
        <p:nvPicPr>
          <p:cNvPr id="2050" name="Picture 2" descr="Заказать разработку стратегии развития компании — услуга от агентства  MegaResearch">
            <a:extLst>
              <a:ext uri="{FF2B5EF4-FFF2-40B4-BE49-F238E27FC236}">
                <a16:creationId xmlns:a16="http://schemas.microsoft.com/office/drawing/2014/main" id="{E073B240-65BD-4A91-8CF3-C96F59FE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7" y="3318371"/>
            <a:ext cx="4949686" cy="15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244CEF40-B394-42E7-9E04-B38917537C05}"/>
              </a:ext>
            </a:extLst>
          </p:cNvPr>
          <p:cNvSpPr/>
          <p:nvPr/>
        </p:nvSpPr>
        <p:spPr>
          <a:xfrm>
            <a:off x="6280190" y="2402667"/>
            <a:ext cx="3038061" cy="2303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</a:rPr>
              <a:t>Реализовать: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</a:rPr>
              <a:t>Добавление данных в словари меток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</a:rPr>
              <a:t>Поиск по фото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</a:rPr>
              <a:t>Определение динамики видео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7FAC4-F586-442C-844F-CD1D0CEF567A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EC59EAF4-1358-451A-912E-30B568D301AB}"/>
              </a:ext>
            </a:extLst>
          </p:cNvPr>
          <p:cNvSpPr/>
          <p:nvPr/>
        </p:nvSpPr>
        <p:spPr>
          <a:xfrm>
            <a:off x="6280190" y="533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E5E0DF"/>
                </a:solidFill>
                <a:cs typeface="Poppins Light" pitchFamily="34" charset="-120"/>
              </a:rPr>
              <a:t>Квантование</a:t>
            </a:r>
            <a:endParaRPr lang="en-US" sz="22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4D05E20-627D-4565-A8D4-A60F1C653F9F}"/>
              </a:ext>
            </a:extLst>
          </p:cNvPr>
          <p:cNvSpPr/>
          <p:nvPr/>
        </p:nvSpPr>
        <p:spPr>
          <a:xfrm>
            <a:off x="6280190" y="582498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Провести квантование весов моделей для уменьшения их размерности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Наша команда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43355" y="1991565"/>
            <a:ext cx="1980000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Шинковой Данил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43356" y="278880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shinkovoy2003</a:t>
            </a:r>
          </a:p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@mail.ru</a:t>
            </a:r>
          </a:p>
        </p:txBody>
      </p:sp>
      <p:sp>
        <p:nvSpPr>
          <p:cNvPr id="7" name="Text 4"/>
          <p:cNvSpPr/>
          <p:nvPr/>
        </p:nvSpPr>
        <p:spPr>
          <a:xfrm>
            <a:off x="3637333" y="278880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kos.iaya@mail.ru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98F5127-D6AA-4C76-B3BD-76F886AE7C74}"/>
              </a:ext>
            </a:extLst>
          </p:cNvPr>
          <p:cNvSpPr/>
          <p:nvPr/>
        </p:nvSpPr>
        <p:spPr>
          <a:xfrm>
            <a:off x="943355" y="3426151"/>
            <a:ext cx="1980000" cy="1980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96D0AF2-CF26-434E-BB0A-61F20EE1137D}"/>
              </a:ext>
            </a:extLst>
          </p:cNvPr>
          <p:cNvSpPr/>
          <p:nvPr/>
        </p:nvSpPr>
        <p:spPr>
          <a:xfrm>
            <a:off x="3637333" y="3430554"/>
            <a:ext cx="1980000" cy="1980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253B34E-A271-4514-B9A9-10696F4FECCC}"/>
              </a:ext>
            </a:extLst>
          </p:cNvPr>
          <p:cNvSpPr/>
          <p:nvPr/>
        </p:nvSpPr>
        <p:spPr>
          <a:xfrm>
            <a:off x="6330380" y="3426151"/>
            <a:ext cx="1980000" cy="198000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AC43C3-D6A0-4D8F-AD4D-55B0CDF2982D}"/>
              </a:ext>
            </a:extLst>
          </p:cNvPr>
          <p:cNvSpPr/>
          <p:nvPr/>
        </p:nvSpPr>
        <p:spPr>
          <a:xfrm>
            <a:off x="9023426" y="3426151"/>
            <a:ext cx="1980000" cy="19800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CAFB104-6DBD-475D-9EDA-14F255ACA478}"/>
              </a:ext>
            </a:extLst>
          </p:cNvPr>
          <p:cNvSpPr/>
          <p:nvPr/>
        </p:nvSpPr>
        <p:spPr>
          <a:xfrm>
            <a:off x="11716596" y="3430554"/>
            <a:ext cx="1980000" cy="1980000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2F320211-B524-42C0-9CF6-74C72FCC328E}"/>
              </a:ext>
            </a:extLst>
          </p:cNvPr>
          <p:cNvSpPr/>
          <p:nvPr/>
        </p:nvSpPr>
        <p:spPr>
          <a:xfrm>
            <a:off x="6330381" y="278880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augomgtu</a:t>
            </a:r>
            <a:endParaRPr lang="en-US" sz="1750" dirty="0">
              <a:solidFill>
                <a:srgbClr val="E5E0DF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@gmail.com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D61C8929-3FB8-43DB-84FD-D4BBEE82B457}"/>
              </a:ext>
            </a:extLst>
          </p:cNvPr>
          <p:cNvSpPr/>
          <p:nvPr/>
        </p:nvSpPr>
        <p:spPr>
          <a:xfrm>
            <a:off x="9023426" y="278880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rodneyhalo</a:t>
            </a:r>
            <a:endParaRPr lang="en-US" sz="1750" dirty="0">
              <a:solidFill>
                <a:srgbClr val="E5E0DF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@gmail.com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296BEF3B-1417-4377-B4F2-44069760BB39}"/>
              </a:ext>
            </a:extLst>
          </p:cNvPr>
          <p:cNvSpPr/>
          <p:nvPr/>
        </p:nvSpPr>
        <p:spPr>
          <a:xfrm>
            <a:off x="3626748" y="1936644"/>
            <a:ext cx="1980000" cy="75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Плаксин Константин</a:t>
            </a: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F8BE0653-B979-4A69-81E2-A768CB048AFE}"/>
              </a:ext>
            </a:extLst>
          </p:cNvPr>
          <p:cNvSpPr/>
          <p:nvPr/>
        </p:nvSpPr>
        <p:spPr>
          <a:xfrm>
            <a:off x="6334505" y="1936643"/>
            <a:ext cx="1980000" cy="75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Горшенин Алексей</a:t>
            </a: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6DD85D0E-5A17-42C0-934B-8AB86478D98C}"/>
              </a:ext>
            </a:extLst>
          </p:cNvPr>
          <p:cNvSpPr/>
          <p:nvPr/>
        </p:nvSpPr>
        <p:spPr>
          <a:xfrm>
            <a:off x="9023425" y="1941203"/>
            <a:ext cx="1980000" cy="75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Франчук</a:t>
            </a:r>
            <a:r>
              <a:rPr lang="ru-RU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Евгений</a:t>
            </a: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CAD8F0F3-3A85-4705-8CF3-7CA658E40DCF}"/>
              </a:ext>
            </a:extLst>
          </p:cNvPr>
          <p:cNvSpPr/>
          <p:nvPr/>
        </p:nvSpPr>
        <p:spPr>
          <a:xfrm>
            <a:off x="11731182" y="1936642"/>
            <a:ext cx="1980000" cy="75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Король Алексей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314E824-512A-43CC-A4D8-644B1FEE6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355" y="5494615"/>
            <a:ext cx="465841" cy="465841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2032BFA5-1ED8-4A1A-ABA0-37E3A3175F23}"/>
              </a:ext>
            </a:extLst>
          </p:cNvPr>
          <p:cNvSpPr/>
          <p:nvPr/>
        </p:nvSpPr>
        <p:spPr>
          <a:xfrm>
            <a:off x="1484003" y="5494615"/>
            <a:ext cx="1439352" cy="41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Sh1gaaa</a:t>
            </a:r>
            <a:endParaRPr lang="en-US" sz="160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A8DCF5C-724E-429D-AEDC-87BC88BD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748" y="5491943"/>
            <a:ext cx="465841" cy="465841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90E226CD-D4C1-4B40-9979-FB9D6853685C}"/>
              </a:ext>
            </a:extLst>
          </p:cNvPr>
          <p:cNvSpPr/>
          <p:nvPr/>
        </p:nvSpPr>
        <p:spPr>
          <a:xfrm>
            <a:off x="4167396" y="5491943"/>
            <a:ext cx="1439352" cy="41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solleet</a:t>
            </a:r>
            <a:endParaRPr lang="en-US" sz="16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9FA1843-60D3-488E-9F4A-61E940104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629" y="5493255"/>
            <a:ext cx="465841" cy="465841"/>
          </a:xfrm>
          <a:prstGeom prst="rect">
            <a:avLst/>
          </a:prstGeom>
        </p:spPr>
      </p:pic>
      <p:sp>
        <p:nvSpPr>
          <p:cNvPr id="37" name="Text 1">
            <a:extLst>
              <a:ext uri="{FF2B5EF4-FFF2-40B4-BE49-F238E27FC236}">
                <a16:creationId xmlns:a16="http://schemas.microsoft.com/office/drawing/2014/main" id="{7533A481-D535-4B1D-8AE3-00F4A76CBF24}"/>
              </a:ext>
            </a:extLst>
          </p:cNvPr>
          <p:cNvSpPr/>
          <p:nvPr/>
        </p:nvSpPr>
        <p:spPr>
          <a:xfrm>
            <a:off x="6879277" y="5493255"/>
            <a:ext cx="1439352" cy="41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ayugorshenin</a:t>
            </a:r>
            <a:endParaRPr lang="en-US" sz="1600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0DBECD4-C837-4F05-8AB6-05028C45A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425" y="5491943"/>
            <a:ext cx="465841" cy="465841"/>
          </a:xfrm>
          <a:prstGeom prst="rect">
            <a:avLst/>
          </a:prstGeom>
        </p:spPr>
      </p:pic>
      <p:sp>
        <p:nvSpPr>
          <p:cNvPr id="39" name="Text 1">
            <a:extLst>
              <a:ext uri="{FF2B5EF4-FFF2-40B4-BE49-F238E27FC236}">
                <a16:creationId xmlns:a16="http://schemas.microsoft.com/office/drawing/2014/main" id="{D2BF6114-6F13-4534-92FA-3771CA40FE72}"/>
              </a:ext>
            </a:extLst>
          </p:cNvPr>
          <p:cNvSpPr/>
          <p:nvPr/>
        </p:nvSpPr>
        <p:spPr>
          <a:xfrm>
            <a:off x="9564073" y="5491943"/>
            <a:ext cx="1439352" cy="41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The_eugenef</a:t>
            </a:r>
            <a:endParaRPr lang="en-US" sz="1600" dirty="0">
              <a:solidFill>
                <a:srgbClr val="F2F2F3"/>
              </a:solidFill>
              <a:latin typeface="Poppins Light" pitchFamily="34" charset="0"/>
              <a:ea typeface="Poppins Light" pitchFamily="34" charset="-122"/>
              <a:cs typeface="Poppins Light" pitchFamily="34" charset="-120"/>
            </a:endParaRPr>
          </a:p>
          <a:p>
            <a:pPr>
              <a:lnSpc>
                <a:spcPts val="2750"/>
              </a:lnSpc>
            </a:pPr>
            <a:endParaRPr lang="en-US" sz="1600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9C9D8E-419A-4BB5-B57B-69B86E5BE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7045" y="5491943"/>
            <a:ext cx="465841" cy="465841"/>
          </a:xfrm>
          <a:prstGeom prst="rect">
            <a:avLst/>
          </a:prstGeom>
        </p:spPr>
      </p:pic>
      <p:sp>
        <p:nvSpPr>
          <p:cNvPr id="41" name="Text 1">
            <a:extLst>
              <a:ext uri="{FF2B5EF4-FFF2-40B4-BE49-F238E27FC236}">
                <a16:creationId xmlns:a16="http://schemas.microsoft.com/office/drawing/2014/main" id="{90D8CC9E-BABB-4741-8286-8E890B5DBB48}"/>
              </a:ext>
            </a:extLst>
          </p:cNvPr>
          <p:cNvSpPr/>
          <p:nvPr/>
        </p:nvSpPr>
        <p:spPr>
          <a:xfrm>
            <a:off x="12247693" y="5491943"/>
            <a:ext cx="1439352" cy="41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scout55</a:t>
            </a:r>
            <a:endParaRPr lang="en-US" sz="1600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7728372D-DF35-40FF-A110-99196E58BD6B}"/>
              </a:ext>
            </a:extLst>
          </p:cNvPr>
          <p:cNvSpPr/>
          <p:nvPr/>
        </p:nvSpPr>
        <p:spPr>
          <a:xfrm>
            <a:off x="943356" y="613195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Design, ML</a:t>
            </a: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6554355E-3B84-4C02-A832-D5D2F977A4A2}"/>
              </a:ext>
            </a:extLst>
          </p:cNvPr>
          <p:cNvSpPr/>
          <p:nvPr/>
        </p:nvSpPr>
        <p:spPr>
          <a:xfrm>
            <a:off x="3618500" y="6131958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</a:t>
            </a: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46A3A4A5-D284-4805-832B-28A941F15ADA}"/>
              </a:ext>
            </a:extLst>
          </p:cNvPr>
          <p:cNvSpPr/>
          <p:nvPr/>
        </p:nvSpPr>
        <p:spPr>
          <a:xfrm>
            <a:off x="6326257" y="6134293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ML, DS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BA1EBEB-8B92-45D8-89B5-B6D6AB20C83A}"/>
              </a:ext>
            </a:extLst>
          </p:cNvPr>
          <p:cNvSpPr/>
          <p:nvPr/>
        </p:nvSpPr>
        <p:spPr>
          <a:xfrm>
            <a:off x="9019301" y="6134293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Fullstack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ML</a:t>
            </a:r>
          </a:p>
        </p:txBody>
      </p:sp>
      <p:sp>
        <p:nvSpPr>
          <p:cNvPr id="46" name="Text 2">
            <a:extLst>
              <a:ext uri="{FF2B5EF4-FFF2-40B4-BE49-F238E27FC236}">
                <a16:creationId xmlns:a16="http://schemas.microsoft.com/office/drawing/2014/main" id="{8387F896-F16D-48CB-8E58-E3E78D7CC0D4}"/>
              </a:ext>
            </a:extLst>
          </p:cNvPr>
          <p:cNvSpPr/>
          <p:nvPr/>
        </p:nvSpPr>
        <p:spPr>
          <a:xfrm>
            <a:off x="11712472" y="6129816"/>
            <a:ext cx="1988248" cy="54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Fullstack</a:t>
            </a:r>
            <a:endParaRPr lang="en-US" sz="1750" dirty="0">
              <a:solidFill>
                <a:srgbClr val="E5E0DF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43DC4-06F6-4BA1-8FC1-E756C990998D}"/>
              </a:ext>
            </a:extLst>
          </p:cNvPr>
          <p:cNvSpPr txBox="1"/>
          <p:nvPr/>
        </p:nvSpPr>
        <p:spPr>
          <a:xfrm>
            <a:off x="14004235" y="7573618"/>
            <a:ext cx="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854</TotalTime>
  <Words>451</Words>
  <Application>Microsoft Office PowerPoint</Application>
  <PresentationFormat>Произвольный</PresentationFormat>
  <Paragraphs>191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Roboto Light</vt:lpstr>
      <vt:lpstr>Arial</vt:lpstr>
      <vt:lpstr>Poppins Light</vt:lpstr>
      <vt:lpstr>Calibri</vt:lpstr>
      <vt:lpstr>Calisto MT</vt:lpstr>
      <vt:lpstr>Comic Sans MS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Данил Шинковой</cp:lastModifiedBy>
  <cp:revision>29</cp:revision>
  <dcterms:created xsi:type="dcterms:W3CDTF">2024-09-28T14:31:18Z</dcterms:created>
  <dcterms:modified xsi:type="dcterms:W3CDTF">2024-09-29T06:12:51Z</dcterms:modified>
</cp:coreProperties>
</file>